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74" r:id="rId4"/>
    <p:sldId id="303" r:id="rId5"/>
    <p:sldId id="304" r:id="rId6"/>
    <p:sldId id="267" r:id="rId7"/>
    <p:sldId id="302" r:id="rId8"/>
    <p:sldId id="301" r:id="rId9"/>
    <p:sldId id="280" r:id="rId10"/>
    <p:sldId id="281" r:id="rId11"/>
    <p:sldId id="282" r:id="rId12"/>
    <p:sldId id="283" r:id="rId13"/>
    <p:sldId id="287" r:id="rId14"/>
    <p:sldId id="286" r:id="rId15"/>
    <p:sldId id="285" r:id="rId16"/>
    <p:sldId id="288" r:id="rId17"/>
    <p:sldId id="284" r:id="rId18"/>
    <p:sldId id="298" r:id="rId19"/>
    <p:sldId id="289" r:id="rId20"/>
    <p:sldId id="290" r:id="rId21"/>
    <p:sldId id="299" r:id="rId22"/>
    <p:sldId id="291" r:id="rId23"/>
    <p:sldId id="300" r:id="rId24"/>
    <p:sldId id="292" r:id="rId25"/>
    <p:sldId id="266" r:id="rId2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254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EBF1E8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EBF1E8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381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381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381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381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381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381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CCE8C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CE8C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381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381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3"/>
    <p:restoredTop sz="94659"/>
  </p:normalViewPr>
  <p:slideViewPr>
    <p:cSldViewPr snapToGrid="0" snapToObjects="1">
      <p:cViewPr varScale="1">
        <p:scale>
          <a:sx n="110" d="100"/>
          <a:sy n="110" d="100"/>
        </p:scale>
        <p:origin x="4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/>
      </a:defRPr>
    </a:lvl1pPr>
    <a:lvl2pPr indent="228600" latinLnBrk="0">
      <a:defRPr sz="1200">
        <a:latin typeface="+mn-lt"/>
        <a:ea typeface="+mn-ea"/>
        <a:cs typeface="+mn-cs"/>
        <a:sym typeface="等线"/>
      </a:defRPr>
    </a:lvl2pPr>
    <a:lvl3pPr indent="457200" latinLnBrk="0">
      <a:defRPr sz="1200">
        <a:latin typeface="+mn-lt"/>
        <a:ea typeface="+mn-ea"/>
        <a:cs typeface="+mn-cs"/>
        <a:sym typeface="等线"/>
      </a:defRPr>
    </a:lvl3pPr>
    <a:lvl4pPr indent="685800" latinLnBrk="0">
      <a:defRPr sz="1200">
        <a:latin typeface="+mn-lt"/>
        <a:ea typeface="+mn-ea"/>
        <a:cs typeface="+mn-cs"/>
        <a:sym typeface="等线"/>
      </a:defRPr>
    </a:lvl4pPr>
    <a:lvl5pPr indent="914400" latinLnBrk="0">
      <a:defRPr sz="1200">
        <a:latin typeface="+mn-lt"/>
        <a:ea typeface="+mn-ea"/>
        <a:cs typeface="+mn-cs"/>
        <a:sym typeface="等线"/>
      </a:defRPr>
    </a:lvl5pPr>
    <a:lvl6pPr indent="1143000" latinLnBrk="0">
      <a:defRPr sz="1200">
        <a:latin typeface="+mn-lt"/>
        <a:ea typeface="+mn-ea"/>
        <a:cs typeface="+mn-cs"/>
        <a:sym typeface="等线"/>
      </a:defRPr>
    </a:lvl6pPr>
    <a:lvl7pPr indent="1371600" latinLnBrk="0">
      <a:defRPr sz="1200">
        <a:latin typeface="+mn-lt"/>
        <a:ea typeface="+mn-ea"/>
        <a:cs typeface="+mn-cs"/>
        <a:sym typeface="等线"/>
      </a:defRPr>
    </a:lvl7pPr>
    <a:lvl8pPr indent="1600200" latinLnBrk="0">
      <a:defRPr sz="1200">
        <a:latin typeface="+mn-lt"/>
        <a:ea typeface="+mn-ea"/>
        <a:cs typeface="+mn-cs"/>
        <a:sym typeface="等线"/>
      </a:defRPr>
    </a:lvl8pPr>
    <a:lvl9pPr indent="1828800" latinLnBrk="0">
      <a:defRPr sz="1200">
        <a:latin typeface="+mn-lt"/>
        <a:ea typeface="+mn-ea"/>
        <a:cs typeface="+mn-cs"/>
        <a:sym typeface="等线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914400" y="1844675"/>
            <a:ext cx="10363200" cy="2041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828800" y="3886200"/>
            <a:ext cx="8534400" cy="297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490" y="-22860"/>
            <a:ext cx="3174366" cy="2362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20" y="4057650"/>
            <a:ext cx="2219326" cy="2904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图片 5" descr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0" y="2542539"/>
            <a:ext cx="782956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文本框 10"/>
          <p:cNvSpPr txBox="1"/>
          <p:nvPr/>
        </p:nvSpPr>
        <p:spPr>
          <a:xfrm>
            <a:off x="6395084" y="2542539"/>
            <a:ext cx="4789384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0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en-US" dirty="0"/>
              <a:t>大数据开发技术</a:t>
            </a:r>
            <a:endParaRPr dirty="0"/>
          </a:p>
        </p:txBody>
      </p:sp>
      <p:sp>
        <p:nvSpPr>
          <p:cNvPr id="24" name="直接连接符 13"/>
          <p:cNvSpPr/>
          <p:nvPr/>
        </p:nvSpPr>
        <p:spPr>
          <a:xfrm flipH="1">
            <a:off x="6276340" y="956310"/>
            <a:ext cx="564516" cy="469901"/>
          </a:xfrm>
          <a:prstGeom prst="line">
            <a:avLst/>
          </a:prstGeom>
          <a:ln w="63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grpSp>
        <p:nvGrpSpPr>
          <p:cNvPr id="28" name="组合 18"/>
          <p:cNvGrpSpPr/>
          <p:nvPr/>
        </p:nvGrpSpPr>
        <p:grpSpPr>
          <a:xfrm>
            <a:off x="4515484" y="1360805"/>
            <a:ext cx="3220722" cy="2665097"/>
            <a:chOff x="0" y="0"/>
            <a:chExt cx="3220721" cy="2665096"/>
          </a:xfrm>
        </p:grpSpPr>
        <p:sp>
          <p:nvSpPr>
            <p:cNvPr id="25" name="直接连接符 9"/>
            <p:cNvSpPr/>
            <p:nvPr/>
          </p:nvSpPr>
          <p:spPr>
            <a:xfrm flipH="1">
              <a:off x="207645" y="178434"/>
              <a:ext cx="2805431" cy="2322832"/>
            </a:xfrm>
            <a:prstGeom prst="line">
              <a:avLst/>
            </a:prstGeom>
            <a:noFill/>
            <a:ln w="6350" cap="flat">
              <a:solidFill>
                <a:srgbClr val="6D986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26" name="椭圆 16"/>
            <p:cNvSpPr/>
            <p:nvPr/>
          </p:nvSpPr>
          <p:spPr>
            <a:xfrm>
              <a:off x="3100705" y="0"/>
              <a:ext cx="120017" cy="120017"/>
            </a:xfrm>
            <a:prstGeom prst="ellips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27" name="椭圆 17"/>
            <p:cNvSpPr/>
            <p:nvPr/>
          </p:nvSpPr>
          <p:spPr>
            <a:xfrm>
              <a:off x="0" y="2545080"/>
              <a:ext cx="120017" cy="120017"/>
            </a:xfrm>
            <a:prstGeom prst="ellips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29" name="直接连接符 21"/>
          <p:cNvSpPr/>
          <p:nvPr/>
        </p:nvSpPr>
        <p:spPr>
          <a:xfrm flipH="1">
            <a:off x="5628004" y="5340984"/>
            <a:ext cx="564516" cy="469901"/>
          </a:xfrm>
          <a:prstGeom prst="line">
            <a:avLst/>
          </a:prstGeom>
          <a:ln w="63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pic>
        <p:nvPicPr>
          <p:cNvPr id="30" name="Picture 2" descr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0490" y="5340984"/>
            <a:ext cx="1151212" cy="1151212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extBox 2"/>
          <p:cNvSpPr txBox="1"/>
          <p:nvPr/>
        </p:nvSpPr>
        <p:spPr>
          <a:xfrm>
            <a:off x="6395082" y="4545967"/>
            <a:ext cx="3251850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lang="zh-CN" altLang="en-US" dirty="0"/>
              <a:t>信息与计算机工程学院</a:t>
            </a:r>
            <a:endParaRPr lang="en-US" altLang="zh-CN" dirty="0"/>
          </a:p>
          <a:p>
            <a:endParaRPr lang="en-US" altLang="zh-CN" dirty="0"/>
          </a:p>
          <a:p>
            <a:r>
              <a:rPr dirty="0"/>
              <a:t>卢洋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6AFC4D-0C19-F74A-8245-AAB3CEA6A6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706" y="510539"/>
            <a:ext cx="3175000" cy="203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2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 animBg="1" advAuto="0"/>
      <p:bldP spid="21" grpId="2" animBg="1" advAuto="0"/>
      <p:bldP spid="22" grpId="5" animBg="1" advAuto="0"/>
      <p:bldP spid="23" grpId="4" animBg="1" advAuto="0"/>
      <p:bldP spid="24" grpId="6" animBg="1" advAuto="0"/>
      <p:bldP spid="28" grpId="3" animBg="1" advAuto="0"/>
      <p:bldP spid="29" grpId="7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07EC4C-F582-2445-883C-62D8BD4FC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41" y="3580355"/>
            <a:ext cx="4889715" cy="29047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2DAEB8E-3883-9C49-B750-E7BCE128F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7646" y="3426529"/>
            <a:ext cx="4592503" cy="30586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8E81DD-6B09-7949-A579-CBEA462FD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9748" y="372864"/>
            <a:ext cx="4592503" cy="304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7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sp>
        <p:nvSpPr>
          <p:cNvPr id="147" name="Rectangle 5"/>
          <p:cNvSpPr/>
          <p:nvPr/>
        </p:nvSpPr>
        <p:spPr>
          <a:xfrm>
            <a:off x="2132328" y="1840440"/>
            <a:ext cx="7925436" cy="3192617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48" name="文本框 5"/>
          <p:cNvSpPr txBox="1"/>
          <p:nvPr/>
        </p:nvSpPr>
        <p:spPr>
          <a:xfrm>
            <a:off x="2379131" y="1986069"/>
            <a:ext cx="748453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en-US" altLang="zh-CN" dirty="0"/>
              <a:t>3.</a:t>
            </a:r>
            <a:r>
              <a:rPr lang="zh-CN" altLang="en-US" dirty="0"/>
              <a:t> 旅游：深度结合大数据能力与旅游业需求，共建旅游产业智慧管理、智慧服务和智慧营销的未来。</a:t>
            </a:r>
            <a:endParaRPr dirty="0"/>
          </a:p>
        </p:txBody>
      </p:sp>
      <p:sp>
        <p:nvSpPr>
          <p:cNvPr id="149" name="Rectangle 5"/>
          <p:cNvSpPr/>
          <p:nvPr/>
        </p:nvSpPr>
        <p:spPr>
          <a:xfrm>
            <a:off x="2132323" y="913704"/>
            <a:ext cx="7925436" cy="754442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50" name="文本框 5"/>
          <p:cNvSpPr txBox="1"/>
          <p:nvPr/>
        </p:nvSpPr>
        <p:spPr>
          <a:xfrm>
            <a:off x="2379131" y="1029314"/>
            <a:ext cx="628253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lang="zh-CN" altLang="en-US" dirty="0"/>
              <a:t>大数据能干什么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722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  <p:bldP spid="147" grpId="0" animBg="1" advAuto="0"/>
      <p:bldP spid="148" grpId="0" animBg="1" advAuto="0"/>
      <p:bldP spid="149" grpId="0" animBg="1" advAuto="0"/>
      <p:bldP spid="150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39C0D8-B98E-5644-8D3E-3117F6885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038" y="872293"/>
            <a:ext cx="10399923" cy="535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9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6DA43D-C042-194D-8AFC-A353AC727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53" y="872293"/>
            <a:ext cx="10818494" cy="565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C130DB-18CF-0B46-A686-E4E7DCEE5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36" y="829310"/>
            <a:ext cx="10664328" cy="568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2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EFAA2D-30A9-4D45-82E9-8B36F9C11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15" y="872293"/>
            <a:ext cx="11082969" cy="57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2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sp>
        <p:nvSpPr>
          <p:cNvPr id="147" name="Rectangle 5"/>
          <p:cNvSpPr/>
          <p:nvPr/>
        </p:nvSpPr>
        <p:spPr>
          <a:xfrm>
            <a:off x="2132328" y="1840440"/>
            <a:ext cx="7925436" cy="3192617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48" name="文本框 5"/>
          <p:cNvSpPr txBox="1"/>
          <p:nvPr/>
        </p:nvSpPr>
        <p:spPr>
          <a:xfrm>
            <a:off x="2379131" y="1986069"/>
            <a:ext cx="748453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en-US" altLang="zh-CN" dirty="0"/>
              <a:t>4.</a:t>
            </a:r>
            <a:r>
              <a:rPr lang="zh-CN" altLang="en-US" dirty="0"/>
              <a:t> 商品广告推荐：给用户推荐喜欢的商品。</a:t>
            </a:r>
            <a:endParaRPr dirty="0"/>
          </a:p>
        </p:txBody>
      </p:sp>
      <p:sp>
        <p:nvSpPr>
          <p:cNvPr id="149" name="Rectangle 5"/>
          <p:cNvSpPr/>
          <p:nvPr/>
        </p:nvSpPr>
        <p:spPr>
          <a:xfrm>
            <a:off x="2132323" y="913704"/>
            <a:ext cx="7925436" cy="754442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50" name="文本框 5"/>
          <p:cNvSpPr txBox="1"/>
          <p:nvPr/>
        </p:nvSpPr>
        <p:spPr>
          <a:xfrm>
            <a:off x="2379131" y="1029314"/>
            <a:ext cx="628253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lang="zh-CN" altLang="en-US" dirty="0"/>
              <a:t>大数据能干什么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247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  <p:bldP spid="147" grpId="0" animBg="1" advAuto="0"/>
      <p:bldP spid="148" grpId="0" animBg="1" advAuto="0"/>
      <p:bldP spid="149" grpId="0" animBg="1" advAuto="0"/>
      <p:bldP spid="150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F690C87-E68B-3747-B288-06E839230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" y="872293"/>
            <a:ext cx="10984375" cy="569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4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sp>
        <p:nvSpPr>
          <p:cNvPr id="147" name="Rectangle 5"/>
          <p:cNvSpPr/>
          <p:nvPr/>
        </p:nvSpPr>
        <p:spPr>
          <a:xfrm>
            <a:off x="2132328" y="1840440"/>
            <a:ext cx="7925436" cy="3192617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48" name="文本框 5"/>
          <p:cNvSpPr txBox="1"/>
          <p:nvPr/>
        </p:nvSpPr>
        <p:spPr>
          <a:xfrm>
            <a:off x="2379131" y="1986069"/>
            <a:ext cx="748453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en-US" altLang="zh-CN" dirty="0"/>
              <a:t>5.</a:t>
            </a:r>
            <a:r>
              <a:rPr lang="zh-CN" altLang="en-US" dirty="0"/>
              <a:t> 保险：海量数据挖掘及风险预测，助力保险行业精准营销，提升精细化定价能力。</a:t>
            </a:r>
            <a:endParaRPr dirty="0"/>
          </a:p>
        </p:txBody>
      </p:sp>
      <p:sp>
        <p:nvSpPr>
          <p:cNvPr id="149" name="Rectangle 5"/>
          <p:cNvSpPr/>
          <p:nvPr/>
        </p:nvSpPr>
        <p:spPr>
          <a:xfrm>
            <a:off x="2132323" y="913704"/>
            <a:ext cx="7925436" cy="754442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50" name="文本框 5"/>
          <p:cNvSpPr txBox="1"/>
          <p:nvPr/>
        </p:nvSpPr>
        <p:spPr>
          <a:xfrm>
            <a:off x="2379131" y="1029314"/>
            <a:ext cx="628253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lang="zh-CN" altLang="en-US" dirty="0"/>
              <a:t>大数据能干什么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063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  <p:bldP spid="147" grpId="0" animBg="1" advAuto="0"/>
      <p:bldP spid="148" grpId="0" animBg="1" advAuto="0"/>
      <p:bldP spid="149" grpId="0" animBg="1" advAuto="0"/>
      <p:bldP spid="150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A2E2E6-7F92-8841-B002-AD41FBC6B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50" y="831744"/>
            <a:ext cx="11019099" cy="571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0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68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69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71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 err="1"/>
              <a:t>Hadoop运行环境</a:t>
            </a:r>
            <a:endParaRPr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92614B8-1245-E640-84CC-2CF2C9F7688F}"/>
              </a:ext>
            </a:extLst>
          </p:cNvPr>
          <p:cNvGrpSpPr/>
          <p:nvPr/>
        </p:nvGrpSpPr>
        <p:grpSpPr>
          <a:xfrm>
            <a:off x="2133282" y="2216189"/>
            <a:ext cx="7925436" cy="3685058"/>
            <a:chOff x="2133282" y="2216189"/>
            <a:chExt cx="7925436" cy="3685058"/>
          </a:xfrm>
        </p:grpSpPr>
        <p:sp>
          <p:nvSpPr>
            <p:cNvPr id="72" name="Rectangle 5"/>
            <p:cNvSpPr/>
            <p:nvPr/>
          </p:nvSpPr>
          <p:spPr>
            <a:xfrm>
              <a:off x="2133282" y="2216189"/>
              <a:ext cx="7925436" cy="3330171"/>
            </a:xfrm>
            <a:prstGeom prst="rect">
              <a:avLst/>
            </a:prstGeom>
            <a:ln w="31750">
              <a:solidFill>
                <a:srgbClr val="6D986A"/>
              </a:solidFill>
              <a:miter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73" name="文本框 5"/>
            <p:cNvSpPr txBox="1"/>
            <p:nvPr/>
          </p:nvSpPr>
          <p:spPr>
            <a:xfrm>
              <a:off x="2353733" y="2361817"/>
              <a:ext cx="7484534" cy="35394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3200">
                  <a:solidFill>
                    <a:srgbClr val="6D986A"/>
                  </a:solidFill>
                  <a:latin typeface="方正清刻本悦宋简体"/>
                  <a:ea typeface="方正清刻本悦宋简体"/>
                  <a:cs typeface="方正清刻本悦宋简体"/>
                  <a:sym typeface="方正清刻本悦宋简体"/>
                </a:defRPr>
              </a:lvl1pPr>
            </a:lstStyle>
            <a:p>
              <a:r>
                <a:rPr lang="en-US" altLang="zh-CN" dirty="0"/>
                <a:t>3</a:t>
              </a:r>
              <a:r>
                <a:rPr lang="zh-CN" altLang="en-US" dirty="0"/>
                <a:t> </a:t>
              </a:r>
              <a:r>
                <a:rPr lang="en-US" altLang="zh-CN" dirty="0"/>
                <a:t>Hadoop</a:t>
              </a:r>
              <a:r>
                <a:rPr lang="zh-CN" altLang="en-US" dirty="0"/>
                <a:t>运行环境搭建</a:t>
              </a:r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/>
                <a:t>3.1</a:t>
              </a:r>
              <a:r>
                <a:rPr lang="zh-CN" altLang="en-US" dirty="0"/>
                <a:t> 虚拟机环境准备</a:t>
              </a:r>
              <a:endParaRPr lang="en-US" altLang="zh-CN" dirty="0"/>
            </a:p>
            <a:p>
              <a:r>
                <a:rPr lang="en-US" altLang="zh-CN" dirty="0"/>
                <a:t>3.2</a:t>
              </a:r>
              <a:r>
                <a:rPr lang="zh-CN" altLang="en-US" dirty="0"/>
                <a:t> 安装</a:t>
              </a:r>
              <a:r>
                <a:rPr lang="en-US" altLang="zh-CN" dirty="0"/>
                <a:t>JDK</a:t>
              </a:r>
            </a:p>
            <a:p>
              <a:r>
                <a:rPr lang="en-US" altLang="zh-CN" dirty="0"/>
                <a:t>3.3</a:t>
              </a:r>
              <a:r>
                <a:rPr lang="zh-CN" altLang="en-US" dirty="0"/>
                <a:t> 安装</a:t>
              </a:r>
              <a:r>
                <a:rPr lang="en-US" altLang="zh-CN" dirty="0"/>
                <a:t>Hadoop</a:t>
              </a:r>
            </a:p>
            <a:p>
              <a:r>
                <a:rPr lang="en-US" altLang="zh-CN" dirty="0"/>
                <a:t>3.4</a:t>
              </a:r>
              <a:r>
                <a:rPr lang="zh-CN" altLang="en-US" dirty="0"/>
                <a:t> </a:t>
              </a:r>
              <a:r>
                <a:rPr lang="en-US" altLang="zh-CN" dirty="0"/>
                <a:t>Hadoop</a:t>
              </a:r>
              <a:r>
                <a:rPr lang="zh-CN" altLang="en-US" dirty="0"/>
                <a:t>目录结构</a:t>
              </a:r>
              <a:endParaRPr lang="en-US" altLang="zh-CN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1728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 advAuto="0"/>
      <p:bldP spid="67" grpId="0" animBg="1" advAuto="0"/>
      <p:bldP spid="70" grpId="0" animBg="1" advAuto="0"/>
      <p:bldP spid="71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45CCCB-8D41-0D45-B8AA-7430D75FE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04" y="1145393"/>
            <a:ext cx="10336192" cy="542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4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sp>
        <p:nvSpPr>
          <p:cNvPr id="147" name="Rectangle 5"/>
          <p:cNvSpPr/>
          <p:nvPr/>
        </p:nvSpPr>
        <p:spPr>
          <a:xfrm>
            <a:off x="2132328" y="1840440"/>
            <a:ext cx="7925436" cy="3192617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48" name="文本框 5"/>
          <p:cNvSpPr txBox="1"/>
          <p:nvPr/>
        </p:nvSpPr>
        <p:spPr>
          <a:xfrm>
            <a:off x="2379131" y="1986069"/>
            <a:ext cx="748453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en-US" altLang="zh-CN" dirty="0"/>
              <a:t>6.</a:t>
            </a:r>
            <a:r>
              <a:rPr lang="zh-CN" altLang="en-US" dirty="0"/>
              <a:t> 金融：多维度体现用户特征，帮助金融机构推荐优质客户，防范欺诈风险。</a:t>
            </a:r>
            <a:endParaRPr dirty="0"/>
          </a:p>
        </p:txBody>
      </p:sp>
      <p:sp>
        <p:nvSpPr>
          <p:cNvPr id="149" name="Rectangle 5"/>
          <p:cNvSpPr/>
          <p:nvPr/>
        </p:nvSpPr>
        <p:spPr>
          <a:xfrm>
            <a:off x="2132323" y="913704"/>
            <a:ext cx="7925436" cy="754442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50" name="文本框 5"/>
          <p:cNvSpPr txBox="1"/>
          <p:nvPr/>
        </p:nvSpPr>
        <p:spPr>
          <a:xfrm>
            <a:off x="2379131" y="1029314"/>
            <a:ext cx="628253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lang="zh-CN" altLang="en-US" dirty="0"/>
              <a:t>大数据能干什么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022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  <p:bldP spid="147" grpId="0" animBg="1" advAuto="0"/>
      <p:bldP spid="148" grpId="0" animBg="1" advAuto="0"/>
      <p:bldP spid="149" grpId="0" animBg="1" advAuto="0"/>
      <p:bldP spid="150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1B1A80-172D-8A45-8DD1-EFE8D7EB7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68" y="1030147"/>
            <a:ext cx="11202863" cy="521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7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sp>
        <p:nvSpPr>
          <p:cNvPr id="149" name="Rectangle 5"/>
          <p:cNvSpPr/>
          <p:nvPr/>
        </p:nvSpPr>
        <p:spPr>
          <a:xfrm>
            <a:off x="2132323" y="913704"/>
            <a:ext cx="7925436" cy="754442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50" name="文本框 5"/>
          <p:cNvSpPr txBox="1"/>
          <p:nvPr/>
        </p:nvSpPr>
        <p:spPr>
          <a:xfrm>
            <a:off x="2379131" y="1029314"/>
            <a:ext cx="628253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lang="en-US" altLang="zh-CN" dirty="0"/>
              <a:t>7.</a:t>
            </a:r>
            <a:r>
              <a:rPr lang="zh-CN" altLang="en-US" dirty="0"/>
              <a:t> 人工智能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A3B8ED-1455-5347-B501-B89B70510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" y="2858947"/>
            <a:ext cx="5219441" cy="25520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0E7408-A09A-A245-A5FF-9213D04C2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081" y="2533385"/>
            <a:ext cx="5723015" cy="320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3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  <p:bldP spid="149" grpId="0" animBg="1" advAuto="0"/>
      <p:bldP spid="150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2D4C8A-A2B2-2244-AE97-08FD9254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28" y="807563"/>
            <a:ext cx="11181144" cy="57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9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490" y="-22860"/>
            <a:ext cx="3174366" cy="2362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20" y="4057650"/>
            <a:ext cx="2219326" cy="290449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文本框 1"/>
          <p:cNvSpPr txBox="1"/>
          <p:nvPr/>
        </p:nvSpPr>
        <p:spPr>
          <a:xfrm>
            <a:off x="2559050" y="2242820"/>
            <a:ext cx="7073266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8000" b="1">
                <a:solidFill>
                  <a:srgbClr val="8CAA5B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1" animBg="1" advAuto="0"/>
      <p:bldP spid="166" grpId="2" animBg="1" advAuto="0"/>
      <p:bldP spid="167" grpId="3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Hadoop</a:t>
            </a:r>
            <a:r>
              <a:rPr lang="zh-CN" altLang="en-US" dirty="0"/>
              <a:t>运行环境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1CF16B-6A88-574C-A026-0206CCA91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29" y="1039266"/>
            <a:ext cx="10359342" cy="5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7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Hadoop</a:t>
            </a:r>
            <a:r>
              <a:rPr lang="zh-CN" altLang="en-US" dirty="0"/>
              <a:t>运行环境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D3C913-0C86-CC4A-A8B3-6D797E663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85" y="1064871"/>
            <a:ext cx="11159230" cy="521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4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Hadoop</a:t>
            </a:r>
            <a:r>
              <a:rPr lang="zh-CN" altLang="en-US" dirty="0"/>
              <a:t>运行环境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C05161-8681-6542-9612-F9A539686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27" y="97917"/>
            <a:ext cx="9123748" cy="676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9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sp>
        <p:nvSpPr>
          <p:cNvPr id="147" name="Rectangle 5"/>
          <p:cNvSpPr/>
          <p:nvPr/>
        </p:nvSpPr>
        <p:spPr>
          <a:xfrm>
            <a:off x="2132328" y="1840440"/>
            <a:ext cx="7925436" cy="3192617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48" name="文本框 5"/>
          <p:cNvSpPr txBox="1"/>
          <p:nvPr/>
        </p:nvSpPr>
        <p:spPr>
          <a:xfrm>
            <a:off x="2379131" y="1986069"/>
            <a:ext cx="748453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en-US" altLang="zh-CN" dirty="0"/>
              <a:t>1.</a:t>
            </a:r>
            <a:r>
              <a:rPr lang="zh-CN" altLang="en-US" dirty="0"/>
              <a:t> 物流仓储：大数据分析系统助力商家精细化运营、提升销量、节约成本。</a:t>
            </a:r>
            <a:endParaRPr dirty="0"/>
          </a:p>
        </p:txBody>
      </p:sp>
      <p:sp>
        <p:nvSpPr>
          <p:cNvPr id="149" name="Rectangle 5"/>
          <p:cNvSpPr/>
          <p:nvPr/>
        </p:nvSpPr>
        <p:spPr>
          <a:xfrm>
            <a:off x="2132323" y="913704"/>
            <a:ext cx="7925436" cy="754442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50" name="文本框 5"/>
          <p:cNvSpPr txBox="1"/>
          <p:nvPr/>
        </p:nvSpPr>
        <p:spPr>
          <a:xfrm>
            <a:off x="2379131" y="1029314"/>
            <a:ext cx="628253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lang="zh-CN" altLang="en-US" dirty="0"/>
              <a:t>大数据能干什么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62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  <p:bldP spid="147" grpId="0" animBg="1" advAuto="0"/>
      <p:bldP spid="148" grpId="0" animBg="1" advAuto="0"/>
      <p:bldP spid="149" grpId="0" animBg="1" advAuto="0"/>
      <p:bldP spid="150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FD6963-BD50-214F-8DEB-DA9574EE5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504" y="1813176"/>
            <a:ext cx="5358480" cy="35751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C40A93-82BD-F347-A4DF-96F0A03C8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9" y="1819587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8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D44319-2172-714C-8662-1024557FE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0" y="1358900"/>
            <a:ext cx="73660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sp>
        <p:nvSpPr>
          <p:cNvPr id="147" name="Rectangle 5"/>
          <p:cNvSpPr/>
          <p:nvPr/>
        </p:nvSpPr>
        <p:spPr>
          <a:xfrm>
            <a:off x="2132328" y="1840440"/>
            <a:ext cx="7925436" cy="3192617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48" name="文本框 5"/>
          <p:cNvSpPr txBox="1"/>
          <p:nvPr/>
        </p:nvSpPr>
        <p:spPr>
          <a:xfrm>
            <a:off x="2379131" y="1986069"/>
            <a:ext cx="748453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en-US" altLang="zh-CN" dirty="0"/>
              <a:t>2.</a:t>
            </a:r>
            <a:r>
              <a:rPr lang="zh-CN" altLang="en-US" dirty="0"/>
              <a:t> 零售：分析用户消费习惯，为用户购买商品提供方便，从而提升商品销量。经典案例：</a:t>
            </a:r>
            <a:r>
              <a:rPr lang="zh-CN" altLang="en-US" dirty="0">
                <a:solidFill>
                  <a:srgbClr val="FF0000"/>
                </a:solidFill>
              </a:rPr>
              <a:t>纸尿裤</a:t>
            </a:r>
            <a:r>
              <a:rPr lang="en-US" altLang="zh-CN" dirty="0">
                <a:solidFill>
                  <a:srgbClr val="FF0000"/>
                </a:solidFill>
              </a:rPr>
              <a:t>+</a:t>
            </a:r>
            <a:r>
              <a:rPr lang="zh-CN" altLang="en-US" dirty="0">
                <a:solidFill>
                  <a:srgbClr val="FF0000"/>
                </a:solidFill>
              </a:rPr>
              <a:t>啤酒</a:t>
            </a:r>
            <a:r>
              <a:rPr lang="zh-CN" altLang="en-US" dirty="0"/>
              <a:t>。</a:t>
            </a:r>
            <a:endParaRPr dirty="0"/>
          </a:p>
        </p:txBody>
      </p:sp>
      <p:sp>
        <p:nvSpPr>
          <p:cNvPr id="149" name="Rectangle 5"/>
          <p:cNvSpPr/>
          <p:nvPr/>
        </p:nvSpPr>
        <p:spPr>
          <a:xfrm>
            <a:off x="2132323" y="913704"/>
            <a:ext cx="7925436" cy="754442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50" name="文本框 5"/>
          <p:cNvSpPr txBox="1"/>
          <p:nvPr/>
        </p:nvSpPr>
        <p:spPr>
          <a:xfrm>
            <a:off x="2379131" y="1029314"/>
            <a:ext cx="628253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lang="zh-CN" altLang="en-US" dirty="0"/>
              <a:t>大数据能干什么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064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  <p:bldP spid="147" grpId="0" animBg="1" advAuto="0"/>
      <p:bldP spid="148" grpId="0" animBg="1" advAuto="0"/>
      <p:bldP spid="149" grpId="0" animBg="1" advAuto="0"/>
      <p:bldP spid="150" grpId="0" animBg="1" advAuto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CE8C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CE8C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1650</TotalTime>
  <Words>276</Words>
  <Application>Microsoft Macintosh PowerPoint</Application>
  <PresentationFormat>宽屏</PresentationFormat>
  <Paragraphs>47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等线</vt:lpstr>
      <vt:lpstr>方正清刻本悦宋简体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卢 洋</cp:lastModifiedBy>
  <cp:revision>44</cp:revision>
  <dcterms:modified xsi:type="dcterms:W3CDTF">2020-02-24T10:36:33Z</dcterms:modified>
</cp:coreProperties>
</file>